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B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&#233;partement%20Digitalisation%20Docs\2023\rapport%20base%20de%20donn&#233;es%202023\Rapport%20synth&#232;se%20d&#233;c.2023\RAPPORT%20BASE%20DE%20DONNEES%202023%20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11891957579735"/>
          <c:y val="0.17171303826385237"/>
          <c:w val="0.83523818897637792"/>
          <c:h val="0.72088764946048411"/>
        </c:manualLayout>
      </c:layout>
      <c:lineChart>
        <c:grouping val="standard"/>
        <c:varyColors val="0"/>
        <c:ser>
          <c:idx val="0"/>
          <c:order val="0"/>
          <c:tx>
            <c:strRef>
              <c:f>'Evolution des volontaires'!$E$5</c:f>
              <c:strCache>
                <c:ptCount val="1"/>
                <c:pt idx="0">
                  <c:v>TOTAL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6.6914537314953199E-2"/>
                  <c:y val="5.2623933140549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A3-434E-9491-0F680A1766A3}"/>
                </c:ext>
              </c:extLst>
            </c:dLbl>
            <c:dLbl>
              <c:idx val="1"/>
              <c:layout>
                <c:manualLayout>
                  <c:x val="-0.10155573859969672"/>
                  <c:y val="-6.17467148431177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B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05955920707152"/>
                      <c:h val="4.98070049547907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6A3-434E-9491-0F680A1766A3}"/>
                </c:ext>
              </c:extLst>
            </c:dLbl>
            <c:dLbl>
              <c:idx val="2"/>
              <c:layout>
                <c:manualLayout>
                  <c:x val="-7.9223377663970418E-2"/>
                  <c:y val="-6.0512892010521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A3-434E-9491-0F680A1766A3}"/>
                </c:ext>
              </c:extLst>
            </c:dLbl>
            <c:dLbl>
              <c:idx val="3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A3-434E-9491-0F680A1766A3}"/>
                </c:ext>
              </c:extLst>
            </c:dLbl>
            <c:dLbl>
              <c:idx val="4"/>
              <c:layout>
                <c:manualLayout>
                  <c:x val="-4.2131375346452019E-2"/>
                  <c:y val="2.4764203830846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A3-434E-9491-0F680A1766A3}"/>
                </c:ext>
              </c:extLst>
            </c:dLbl>
            <c:dLbl>
              <c:idx val="5"/>
              <c:layout>
                <c:manualLayout>
                  <c:x val="-5.2344184650558484E-2"/>
                  <c:y val="2.6243718764441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A3-434E-9491-0F680A1766A3}"/>
                </c:ext>
              </c:extLst>
            </c:dLbl>
            <c:dLbl>
              <c:idx val="6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A3-434E-9491-0F680A1766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B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'Evolution des volontaires'!$B$6:$B$12</c:f>
              <c:numCache>
                <c:formatCode>_(* #,##0_);_(* \(#,##0\);_(* "-"_);_(@_)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'Evolution des volontaires'!$E$6:$E$12</c:f>
              <c:numCache>
                <c:formatCode>_(* #,##0_);_(* \(#,##0\);_(* "-"_);_(@_)</c:formatCode>
                <c:ptCount val="7"/>
                <c:pt idx="0">
                  <c:v>420405</c:v>
                </c:pt>
                <c:pt idx="1">
                  <c:v>491433</c:v>
                </c:pt>
                <c:pt idx="2">
                  <c:v>535259</c:v>
                </c:pt>
                <c:pt idx="3" formatCode="#,##0">
                  <c:v>559924</c:v>
                </c:pt>
                <c:pt idx="4" formatCode="General">
                  <c:v>504441</c:v>
                </c:pt>
                <c:pt idx="5">
                  <c:v>560084</c:v>
                </c:pt>
                <c:pt idx="6">
                  <c:v>611171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6A3-434E-9491-0F680A1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808584"/>
        <c:axId val="645808944"/>
      </c:lineChart>
      <c:catAx>
        <c:axId val="645808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BI"/>
          </a:p>
        </c:txPr>
        <c:crossAx val="645808944"/>
        <c:crosses val="autoZero"/>
        <c:auto val="1"/>
        <c:lblAlgn val="ctr"/>
        <c:lblOffset val="100"/>
        <c:noMultiLvlLbl val="0"/>
      </c:catAx>
      <c:valAx>
        <c:axId val="645808944"/>
        <c:scaling>
          <c:orientation val="minMax"/>
        </c:scaling>
        <c:delete val="0"/>
        <c:axPos val="l"/>
        <c:numFmt formatCode="_(* #,##0_);_(* \(#,##0\);_(* &quot;-&quot;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BI"/>
          </a:p>
        </c:txPr>
        <c:crossAx val="645808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B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BB90B-8495-60C8-D316-0BB5673E5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3AC801-7F75-F64B-7B0C-0AAD365D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24F3AF-71E2-73D7-46FE-E9AA6EA9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D5C92C-BB3F-A91C-C7D0-09D9FC2CB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E17343-0A27-4C84-EDFB-E6A097B8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301373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875B8-0289-D0A6-90CF-808E6DDF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2429F5-ECEA-AF49-95CC-AB20F2948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ED255A-55B6-8CEB-282F-A06911F4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B7D263-2ED7-1B99-D9AC-D1AE3FCC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8E051C-D07F-78F2-A820-DCE2C5CA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289950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693C522-F2CC-4ACE-9CB3-142B92403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7E9812-1C1C-845F-81F9-F28FA5E32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84D4F-E57C-1C94-94EB-A7CA1C13D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B5BC44-65C8-09E2-C5F1-178766B5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5F96E3-383B-7967-9A95-7AFC9A5B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176578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B9336-67A0-E7C6-98BD-7BB5C094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B95A44-C9AE-BFD5-D933-630CFA542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61082B-6C56-F33F-AEA6-404BEFFE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711B1B-7B6D-62B4-F240-1E265269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7B8A2-3AD0-F489-40FD-71B1C2E9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103249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C4B59-47B7-BCE5-1D43-C970258BF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388DFE-722A-1B99-317F-3C8E10DA9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4D3F2E-6B54-1F61-7AF8-ACAE5826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589132-C284-BD5E-F0A9-FB9DFC9C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63A373-43FD-8B99-9994-22643989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295424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D3C50-8F39-0B4A-59E3-575CED8B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0C5DFA-FD16-DA5B-42C3-20CC53065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2EBC39-E87C-7716-1B93-6DB4F1B68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7F578A-7F8B-51B5-BA4B-84E545C5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DF537B-866F-B585-2207-C3B72884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E3161A-577D-E03A-59D9-3E69A388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274928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51F38A-4994-7FAD-C1A1-DEFF216D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FC63E8-A385-3A31-6A0A-D800106E2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3E82FD-542A-B009-1680-B3C2B5678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FF346A9-B3D5-E429-CB99-CC2C13676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B2ADB6-D5A2-0206-F2E1-C81E25059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B5D69C-5B88-7858-D16A-EFBEAB5D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E9B9293-208C-D1AA-BC31-9B86F5DEC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C66702-7C03-C570-38EE-F0F53817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35046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68780-7D9D-CB5A-8F71-208E29AF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C5FB20-8FFE-61F0-D694-4AE3E6A1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1979E1-847C-DF6C-5C0C-86DB0028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039A09-1422-6163-B4DB-C2F60DAD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375677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C4A70C-486D-7A48-E6B6-3734AB09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9F874D-C316-99AE-7BEE-40DF0DC4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AF0DBA-451E-ECD0-D3D9-127F83E1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342356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8A3BB-B1D0-3712-0868-649A71ACA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F43BA3-9CCA-592F-E7FC-7FC893B23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94F370-BFD2-1DC8-D05C-936B74EAF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9A16EE-F4B0-AB34-D607-903474CE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D65EED-848D-9B4A-D5DE-EB9D5E82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2FB221-5981-39BF-2F5A-6E038D6F1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409708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1F75A-8CFC-86A7-AA24-ACC340079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6AD424-5E2D-229D-F2EB-02F3573E7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I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B315E0-CA50-C538-5202-F49369EF7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75679C-1AB1-59AE-DCF3-5DDAD10E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C0AA74-2219-74EF-96DF-27DCC84D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I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7A03E3-DCE8-52EF-4812-C53B2055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39123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920A13-21A5-E61E-87CB-98801469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I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05436C-2597-5BBD-1444-79F038833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FDEFB-20D7-3B2D-08C6-3C524FE94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95CA-22FE-4F19-857A-3C3789051467}" type="datetimeFigureOut">
              <a:rPr lang="fr-BI" smtClean="0"/>
              <a:t>13/02/2024</a:t>
            </a:fld>
            <a:endParaRPr lang="fr-B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E1C558-EEC8-24B1-0815-A7B80D317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9F05BD-544D-EE2D-D2EB-49C5DC943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8341-EEB1-4FC5-BE0B-D1009DE82167}" type="slidenum">
              <a:rPr lang="fr-BI" smtClean="0"/>
              <a:t>‹N°›</a:t>
            </a:fld>
            <a:endParaRPr lang="fr-BI"/>
          </a:p>
        </p:txBody>
      </p:sp>
    </p:spTree>
    <p:extLst>
      <p:ext uri="{BB962C8B-B14F-4D97-AF65-F5344CB8AC3E}">
        <p14:creationId xmlns:p14="http://schemas.microsoft.com/office/powerpoint/2010/main" val="349779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5B9CE-EBB5-08F5-B0BD-67361D265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" y="755491"/>
            <a:ext cx="7166610" cy="626427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Evolution des volontaires </a:t>
            </a:r>
            <a:endParaRPr lang="fr-BI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91173DA-8973-A61F-F699-B72138D2FC29}"/>
              </a:ext>
            </a:extLst>
          </p:cNvPr>
          <p:cNvGraphicFramePr>
            <a:graphicFrameLocks noGrp="1"/>
          </p:cNvGraphicFramePr>
          <p:nvPr/>
        </p:nvGraphicFramePr>
        <p:xfrm>
          <a:off x="468630" y="1920240"/>
          <a:ext cx="4549139" cy="339280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33158">
                  <a:extLst>
                    <a:ext uri="{9D8B030D-6E8A-4147-A177-3AD203B41FA5}">
                      <a16:colId xmlns:a16="http://schemas.microsoft.com/office/drawing/2014/main" val="1356013148"/>
                    </a:ext>
                  </a:extLst>
                </a:gridCol>
                <a:gridCol w="1205327">
                  <a:extLst>
                    <a:ext uri="{9D8B030D-6E8A-4147-A177-3AD203B41FA5}">
                      <a16:colId xmlns:a16="http://schemas.microsoft.com/office/drawing/2014/main" val="36290557"/>
                    </a:ext>
                  </a:extLst>
                </a:gridCol>
                <a:gridCol w="1205327">
                  <a:extLst>
                    <a:ext uri="{9D8B030D-6E8A-4147-A177-3AD203B41FA5}">
                      <a16:colId xmlns:a16="http://schemas.microsoft.com/office/drawing/2014/main" val="375153490"/>
                    </a:ext>
                  </a:extLst>
                </a:gridCol>
                <a:gridCol w="1205327">
                  <a:extLst>
                    <a:ext uri="{9D8B030D-6E8A-4147-A177-3AD203B41FA5}">
                      <a16:colId xmlns:a16="http://schemas.microsoft.com/office/drawing/2014/main" val="1259841322"/>
                    </a:ext>
                  </a:extLst>
                </a:gridCol>
              </a:tblGrid>
              <a:tr h="369570">
                <a:tc gridSpan="4">
                  <a:txBody>
                    <a:bodyPr/>
                    <a:lstStyle/>
                    <a:p>
                      <a:pPr algn="l" fontAlgn="b"/>
                      <a:endParaRPr lang="fr-FR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383255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Année</a:t>
                      </a:r>
                      <a:endParaRPr lang="fr-FR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Adultes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Jeunes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TOTAL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05599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  2 017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307547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112858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420 405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48554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  2 018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341464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193795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491 433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3468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  2 019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341464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193795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535 259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065296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  2 020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354 544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205 380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559 924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214601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  2 021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328518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175923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504441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277525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  2 022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190 048 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370 036 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560 084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553414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  2 023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256 454 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effectLst/>
                        </a:rPr>
                        <a:t>354 717 </a:t>
                      </a:r>
                      <a:endParaRPr lang="fr-B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6</a:t>
                      </a:r>
                      <a:r>
                        <a:rPr lang="fr-BI" sz="1800" u="none" strike="noStrike" dirty="0">
                          <a:solidFill>
                            <a:srgbClr val="00B0F0"/>
                          </a:solidFill>
                          <a:effectLst/>
                        </a:rPr>
                        <a:t>11 171 </a:t>
                      </a:r>
                      <a:endParaRPr lang="fr-BI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97684"/>
                  </a:ext>
                </a:extLst>
              </a:tr>
            </a:tbl>
          </a:graphicData>
        </a:graphic>
      </p:graphicFrame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6E934131-3256-B0A4-3CFB-12DB1C41FEC8}"/>
              </a:ext>
            </a:extLst>
          </p:cNvPr>
          <p:cNvCxnSpPr/>
          <p:nvPr/>
        </p:nvCxnSpPr>
        <p:spPr>
          <a:xfrm>
            <a:off x="5772150" y="1451610"/>
            <a:ext cx="0" cy="481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D84A88F7-F0F8-D3AF-07FC-87093AE302F8}"/>
              </a:ext>
            </a:extLst>
          </p:cNvPr>
          <p:cNvGraphicFramePr>
            <a:graphicFrameLocks/>
          </p:cNvGraphicFramePr>
          <p:nvPr/>
        </p:nvGraphicFramePr>
        <p:xfrm>
          <a:off x="6183629" y="755491"/>
          <a:ext cx="5612129" cy="5508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0935539D-1B7B-2F2D-1817-5563A288A671}"/>
              </a:ext>
            </a:extLst>
          </p:cNvPr>
          <p:cNvSpPr/>
          <p:nvPr/>
        </p:nvSpPr>
        <p:spPr>
          <a:xfrm>
            <a:off x="5086359" y="3509565"/>
            <a:ext cx="674360" cy="62642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I" dirty="0"/>
          </a:p>
        </p:txBody>
      </p:sp>
    </p:spTree>
    <p:extLst>
      <p:ext uri="{BB962C8B-B14F-4D97-AF65-F5344CB8AC3E}">
        <p14:creationId xmlns:p14="http://schemas.microsoft.com/office/powerpoint/2010/main" val="6397954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Grand écran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Evolution des volontaires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des volontaires </dc:title>
  <dc:creator>Léopold GIRUKWAYO</dc:creator>
  <cp:lastModifiedBy>Léopold GIRUKWAYO</cp:lastModifiedBy>
  <cp:revision>1</cp:revision>
  <dcterms:created xsi:type="dcterms:W3CDTF">2024-02-13T13:45:51Z</dcterms:created>
  <dcterms:modified xsi:type="dcterms:W3CDTF">2024-02-13T13:47:30Z</dcterms:modified>
</cp:coreProperties>
</file>