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fr-B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84" d="100"/>
          <a:sy n="84" d="100"/>
        </p:scale>
        <p:origin x="17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D&#233;partement%20Digitalisation%20Docs\2023\rapport%20base%20de%20donn&#233;es%202023\Rapport%20synth&#232;se%20d&#233;c.2023\RAPPORT%20BASE%20DE%20DONNEES%202023%20OK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211891957579735"/>
          <c:y val="0.17171303826385237"/>
          <c:w val="0.83523818897637792"/>
          <c:h val="0.72088764946048411"/>
        </c:manualLayout>
      </c:layout>
      <c:lineChart>
        <c:grouping val="standard"/>
        <c:varyColors val="0"/>
        <c:ser>
          <c:idx val="0"/>
          <c:order val="0"/>
          <c:tx>
            <c:strRef>
              <c:f>'Evolution des volontaires'!$E$5</c:f>
              <c:strCache>
                <c:ptCount val="1"/>
                <c:pt idx="0">
                  <c:v>TOTAL</c:v>
                </c:pt>
              </c:strCache>
            </c:strRef>
          </c:tx>
          <c:spPr>
            <a:ln w="22225" cap="rnd">
              <a:solidFill>
                <a:schemeClr val="accent1"/>
              </a:solidFill>
              <a:round/>
            </a:ln>
            <a:effectLst/>
          </c:spPr>
          <c:marker>
            <c:symbol val="diamond"/>
            <c:size val="6"/>
            <c:spPr>
              <a:solidFill>
                <a:schemeClr val="accent1"/>
              </a:solidFill>
              <a:ln w="9525">
                <a:solidFill>
                  <a:schemeClr val="accent1"/>
                </a:solidFill>
                <a:round/>
              </a:ln>
              <a:effectLst/>
            </c:spPr>
          </c:marker>
          <c:dLbls>
            <c:dLbl>
              <c:idx val="0"/>
              <c:layout>
                <c:manualLayout>
                  <c:x val="-6.6914537314953199E-2"/>
                  <c:y val="5.26239331405495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6A3-434E-9491-0F680A1766A3}"/>
                </c:ext>
              </c:extLst>
            </c:dLbl>
            <c:dLbl>
              <c:idx val="1"/>
              <c:layout>
                <c:manualLayout>
                  <c:x val="-0.10155573859969672"/>
                  <c:y val="-6.174671484311779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BI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605955920707152"/>
                      <c:h val="4.980700495479070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C6A3-434E-9491-0F680A1766A3}"/>
                </c:ext>
              </c:extLst>
            </c:dLbl>
            <c:dLbl>
              <c:idx val="2"/>
              <c:layout>
                <c:manualLayout>
                  <c:x val="-7.9223377663970418E-2"/>
                  <c:y val="-6.0512892010521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6A3-434E-9491-0F680A1766A3}"/>
                </c:ext>
              </c:extLst>
            </c:dLbl>
            <c:dLbl>
              <c:idx val="3"/>
              <c:layout>
                <c:manualLayout>
                  <c:x val="0"/>
                  <c:y val="-2.7777777777777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6A3-434E-9491-0F680A1766A3}"/>
                </c:ext>
              </c:extLst>
            </c:dLbl>
            <c:dLbl>
              <c:idx val="4"/>
              <c:layout>
                <c:manualLayout>
                  <c:x val="-4.2131375346452019E-2"/>
                  <c:y val="2.47642038308468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6A3-434E-9491-0F680A1766A3}"/>
                </c:ext>
              </c:extLst>
            </c:dLbl>
            <c:dLbl>
              <c:idx val="5"/>
              <c:layout>
                <c:manualLayout>
                  <c:x val="-5.2344184650558484E-2"/>
                  <c:y val="2.62437187644417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6A3-434E-9491-0F680A1766A3}"/>
                </c:ext>
              </c:extLst>
            </c:dLbl>
            <c:dLbl>
              <c:idx val="6"/>
              <c:layout>
                <c:manualLayout>
                  <c:x val="0"/>
                  <c:y val="-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6A3-434E-9491-0F680A1766A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B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chemeClr val="accent1"/>
                </a:solidFill>
                <a:prstDash val="sysDash"/>
              </a:ln>
              <a:effectLst/>
            </c:spPr>
            <c:trendlineType val="linear"/>
            <c:dispRSqr val="0"/>
            <c:dispEq val="0"/>
          </c:trendline>
          <c:cat>
            <c:numRef>
              <c:f>'Evolution des volontaires'!$B$6:$B$12</c:f>
              <c:numCache>
                <c:formatCode>_(* #,##0_);_(* \(#,##0\);_(* "-"_);_(@_)</c:formatCode>
                <c:ptCount val="7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</c:numCache>
            </c:numRef>
          </c:cat>
          <c:val>
            <c:numRef>
              <c:f>'Evolution des volontaires'!$E$6:$E$12</c:f>
              <c:numCache>
                <c:formatCode>_(* #,##0_);_(* \(#,##0\);_(* "-"_);_(@_)</c:formatCode>
                <c:ptCount val="7"/>
                <c:pt idx="0">
                  <c:v>420405</c:v>
                </c:pt>
                <c:pt idx="1">
                  <c:v>491433</c:v>
                </c:pt>
                <c:pt idx="2">
                  <c:v>535259</c:v>
                </c:pt>
                <c:pt idx="3" formatCode="#,##0">
                  <c:v>559924</c:v>
                </c:pt>
                <c:pt idx="4" formatCode="General">
                  <c:v>504441</c:v>
                </c:pt>
                <c:pt idx="5">
                  <c:v>560084</c:v>
                </c:pt>
                <c:pt idx="6">
                  <c:v>611171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C6A3-434E-9491-0F680A1766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45808584"/>
        <c:axId val="645808944"/>
      </c:lineChart>
      <c:catAx>
        <c:axId val="64580858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_);_(@_)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BI"/>
          </a:p>
        </c:txPr>
        <c:crossAx val="645808944"/>
        <c:crosses val="autoZero"/>
        <c:auto val="1"/>
        <c:lblAlgn val="ctr"/>
        <c:lblOffset val="100"/>
        <c:noMultiLvlLbl val="0"/>
      </c:catAx>
      <c:valAx>
        <c:axId val="645808944"/>
        <c:scaling>
          <c:orientation val="minMax"/>
        </c:scaling>
        <c:delete val="0"/>
        <c:axPos val="l"/>
        <c:numFmt formatCode="_(* #,##0_);_(* \(#,##0\);_(* &quot;-&quot;_);_(@_)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BI"/>
          </a:p>
        </c:txPr>
        <c:crossAx val="6458085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BI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C0BB90B-8495-60C8-D316-0BB5673E59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BI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C3AC801-7F75-F64B-7B0C-0AAD365D4E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BI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424F3AF-71E2-73D7-46FE-E9AA6EA924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C95CA-22FE-4F19-857A-3C3789051467}" type="datetimeFigureOut">
              <a:rPr lang="fr-BI" smtClean="0"/>
              <a:t>13/02/2024</a:t>
            </a:fld>
            <a:endParaRPr lang="fr-BI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0D5C92C-BB3F-A91C-C7D0-09D9FC2CB8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I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FE17343-0A27-4C84-EDFB-E6A097B812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08341-EEB1-4FC5-BE0B-D1009DE82167}" type="slidenum">
              <a:rPr lang="fr-BI" smtClean="0"/>
              <a:t>‹N°›</a:t>
            </a:fld>
            <a:endParaRPr lang="fr-BI"/>
          </a:p>
        </p:txBody>
      </p:sp>
    </p:spTree>
    <p:extLst>
      <p:ext uri="{BB962C8B-B14F-4D97-AF65-F5344CB8AC3E}">
        <p14:creationId xmlns:p14="http://schemas.microsoft.com/office/powerpoint/2010/main" val="3013733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2875B8-0289-D0A6-90CF-808E6DDF40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I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52429F5-ECEA-AF49-95CC-AB20F29481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I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0ED255A-55B6-8CEB-282F-A06911F44F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C95CA-22FE-4F19-857A-3C3789051467}" type="datetimeFigureOut">
              <a:rPr lang="fr-BI" smtClean="0"/>
              <a:t>13/02/2024</a:t>
            </a:fld>
            <a:endParaRPr lang="fr-BI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DB7D263-2ED7-1B99-D9AC-D1AE3FCC01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I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38E051C-D07F-78F2-A820-DCE2C5CAD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08341-EEB1-4FC5-BE0B-D1009DE82167}" type="slidenum">
              <a:rPr lang="fr-BI" smtClean="0"/>
              <a:t>‹N°›</a:t>
            </a:fld>
            <a:endParaRPr lang="fr-BI"/>
          </a:p>
        </p:txBody>
      </p:sp>
    </p:spTree>
    <p:extLst>
      <p:ext uri="{BB962C8B-B14F-4D97-AF65-F5344CB8AC3E}">
        <p14:creationId xmlns:p14="http://schemas.microsoft.com/office/powerpoint/2010/main" val="2899507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0693C522-F2CC-4ACE-9CB3-142B924030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BI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47E9812-1C1C-845F-81F9-F28FA5E325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I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1A84D4F-E57C-1C94-94EB-A7CA1C13D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C95CA-22FE-4F19-857A-3C3789051467}" type="datetimeFigureOut">
              <a:rPr lang="fr-BI" smtClean="0"/>
              <a:t>13/02/2024</a:t>
            </a:fld>
            <a:endParaRPr lang="fr-BI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4B5BC44-65C8-09E2-C5F1-178766B57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I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15F96E3-383B-7967-9A95-7AFC9A5BC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08341-EEB1-4FC5-BE0B-D1009DE82167}" type="slidenum">
              <a:rPr lang="fr-BI" smtClean="0"/>
              <a:t>‹N°›</a:t>
            </a:fld>
            <a:endParaRPr lang="fr-BI"/>
          </a:p>
        </p:txBody>
      </p:sp>
    </p:spTree>
    <p:extLst>
      <p:ext uri="{BB962C8B-B14F-4D97-AF65-F5344CB8AC3E}">
        <p14:creationId xmlns:p14="http://schemas.microsoft.com/office/powerpoint/2010/main" val="1765788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DB9336-67A0-E7C6-98BD-7BB5C09497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I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BB95A44-C9AE-BFD5-D933-630CFA5424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I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E61082B-6C56-F33F-AEA6-404BEFFEF6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C95CA-22FE-4F19-857A-3C3789051467}" type="datetimeFigureOut">
              <a:rPr lang="fr-BI" smtClean="0"/>
              <a:t>13/02/2024</a:t>
            </a:fld>
            <a:endParaRPr lang="fr-BI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8711B1B-7B6D-62B4-F240-1E26526919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I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2C7B8A2-3AD0-F489-40FD-71B1C2E9F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08341-EEB1-4FC5-BE0B-D1009DE82167}" type="slidenum">
              <a:rPr lang="fr-BI" smtClean="0"/>
              <a:t>‹N°›</a:t>
            </a:fld>
            <a:endParaRPr lang="fr-BI"/>
          </a:p>
        </p:txBody>
      </p:sp>
    </p:spTree>
    <p:extLst>
      <p:ext uri="{BB962C8B-B14F-4D97-AF65-F5344CB8AC3E}">
        <p14:creationId xmlns:p14="http://schemas.microsoft.com/office/powerpoint/2010/main" val="1032492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2C4B59-47B7-BCE5-1D43-C970258BF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BI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8388DFE-722A-1B99-317F-3C8E10DA92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A4D3F2E-6B54-1F61-7AF8-ACAE58261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C95CA-22FE-4F19-857A-3C3789051467}" type="datetimeFigureOut">
              <a:rPr lang="fr-BI" smtClean="0"/>
              <a:t>13/02/2024</a:t>
            </a:fld>
            <a:endParaRPr lang="fr-BI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7589132-C284-BD5E-F0A9-FB9DFC9C79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I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F63A373-43FD-8B99-9994-22643989F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08341-EEB1-4FC5-BE0B-D1009DE82167}" type="slidenum">
              <a:rPr lang="fr-BI" smtClean="0"/>
              <a:t>‹N°›</a:t>
            </a:fld>
            <a:endParaRPr lang="fr-BI"/>
          </a:p>
        </p:txBody>
      </p:sp>
    </p:spTree>
    <p:extLst>
      <p:ext uri="{BB962C8B-B14F-4D97-AF65-F5344CB8AC3E}">
        <p14:creationId xmlns:p14="http://schemas.microsoft.com/office/powerpoint/2010/main" val="2954244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EED3C50-8F39-0B4A-59E3-575CED8B97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I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40C5DFA-FD16-DA5B-42C3-20CC530655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I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B2EBC39-E87C-7716-1B93-6DB4F1B684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I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C7F578A-7F8B-51B5-BA4B-84E545C54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C95CA-22FE-4F19-857A-3C3789051467}" type="datetimeFigureOut">
              <a:rPr lang="fr-BI" smtClean="0"/>
              <a:t>13/02/2024</a:t>
            </a:fld>
            <a:endParaRPr lang="fr-BI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9DF537B-866F-B585-2207-C3B72884A6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I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AE3161A-577D-E03A-59D9-3E69A3882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08341-EEB1-4FC5-BE0B-D1009DE82167}" type="slidenum">
              <a:rPr lang="fr-BI" smtClean="0"/>
              <a:t>‹N°›</a:t>
            </a:fld>
            <a:endParaRPr lang="fr-BI"/>
          </a:p>
        </p:txBody>
      </p:sp>
    </p:spTree>
    <p:extLst>
      <p:ext uri="{BB962C8B-B14F-4D97-AF65-F5344CB8AC3E}">
        <p14:creationId xmlns:p14="http://schemas.microsoft.com/office/powerpoint/2010/main" val="2749285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351F38A-4994-7FAD-C1A1-DEFF216DAD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BI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FFC63E8-A385-3A31-6A0A-D800106E20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03E82FD-542A-B009-1680-B3C2B56780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I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FF346A9-B3D5-E429-CB99-CC2C136762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CCB2ADB6-D5A2-0206-F2E1-C81E25059C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I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B1B5D69C-5B88-7858-D16A-EFBEAB5DF1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C95CA-22FE-4F19-857A-3C3789051467}" type="datetimeFigureOut">
              <a:rPr lang="fr-BI" smtClean="0"/>
              <a:t>13/02/2024</a:t>
            </a:fld>
            <a:endParaRPr lang="fr-BI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9E9B9293-208C-D1AA-BC31-9B86F5DEC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I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CDC66702-7C03-C570-38EE-F0F538174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08341-EEB1-4FC5-BE0B-D1009DE82167}" type="slidenum">
              <a:rPr lang="fr-BI" smtClean="0"/>
              <a:t>‹N°›</a:t>
            </a:fld>
            <a:endParaRPr lang="fr-BI"/>
          </a:p>
        </p:txBody>
      </p:sp>
    </p:spTree>
    <p:extLst>
      <p:ext uri="{BB962C8B-B14F-4D97-AF65-F5344CB8AC3E}">
        <p14:creationId xmlns:p14="http://schemas.microsoft.com/office/powerpoint/2010/main" val="350461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8D68780-7D9D-CB5A-8F71-208E29AFD9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I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1C5FB20-8FFE-61F0-D694-4AE3E6A1FD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C95CA-22FE-4F19-857A-3C3789051467}" type="datetimeFigureOut">
              <a:rPr lang="fr-BI" smtClean="0"/>
              <a:t>13/02/2024</a:t>
            </a:fld>
            <a:endParaRPr lang="fr-BI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51979E1-847C-DF6C-5C0C-86DB00283F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I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F039A09-1422-6163-B4DB-C2F60DAD6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08341-EEB1-4FC5-BE0B-D1009DE82167}" type="slidenum">
              <a:rPr lang="fr-BI" smtClean="0"/>
              <a:t>‹N°›</a:t>
            </a:fld>
            <a:endParaRPr lang="fr-BI"/>
          </a:p>
        </p:txBody>
      </p:sp>
    </p:spTree>
    <p:extLst>
      <p:ext uri="{BB962C8B-B14F-4D97-AF65-F5344CB8AC3E}">
        <p14:creationId xmlns:p14="http://schemas.microsoft.com/office/powerpoint/2010/main" val="3756773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04C4A70C-486D-7A48-E6B6-3734AB09D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C95CA-22FE-4F19-857A-3C3789051467}" type="datetimeFigureOut">
              <a:rPr lang="fr-BI" smtClean="0"/>
              <a:t>13/02/2024</a:t>
            </a:fld>
            <a:endParaRPr lang="fr-BI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99F874D-C316-99AE-7BEE-40DF0DC414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I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AAF0DBA-451E-ECD0-D3D9-127F83E11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08341-EEB1-4FC5-BE0B-D1009DE82167}" type="slidenum">
              <a:rPr lang="fr-BI" smtClean="0"/>
              <a:t>‹N°›</a:t>
            </a:fld>
            <a:endParaRPr lang="fr-BI"/>
          </a:p>
        </p:txBody>
      </p:sp>
    </p:spTree>
    <p:extLst>
      <p:ext uri="{BB962C8B-B14F-4D97-AF65-F5344CB8AC3E}">
        <p14:creationId xmlns:p14="http://schemas.microsoft.com/office/powerpoint/2010/main" val="3423564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658A3BB-B1D0-3712-0868-649A71ACA7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BI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5F43BA3-9CCA-592F-E7FC-7FC893B233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I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D94F370-BFD2-1DC8-D05C-936B74EAFF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19A16EE-F4B0-AB34-D607-903474CEC0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C95CA-22FE-4F19-857A-3C3789051467}" type="datetimeFigureOut">
              <a:rPr lang="fr-BI" smtClean="0"/>
              <a:t>13/02/2024</a:t>
            </a:fld>
            <a:endParaRPr lang="fr-BI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5D65EED-848D-9B4A-D5DE-EB9D5E822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I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E2FB221-5981-39BF-2F5A-6E038D6F12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08341-EEB1-4FC5-BE0B-D1009DE82167}" type="slidenum">
              <a:rPr lang="fr-BI" smtClean="0"/>
              <a:t>‹N°›</a:t>
            </a:fld>
            <a:endParaRPr lang="fr-BI"/>
          </a:p>
        </p:txBody>
      </p:sp>
    </p:spTree>
    <p:extLst>
      <p:ext uri="{BB962C8B-B14F-4D97-AF65-F5344CB8AC3E}">
        <p14:creationId xmlns:p14="http://schemas.microsoft.com/office/powerpoint/2010/main" val="4097086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A11F75A-8CFC-86A7-AA24-ACC340079C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BI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1F6AD424-5E2D-229D-F2EB-02F3573E73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I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CB315E0-CA50-C538-5202-F49369EF7A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875679C-1AB1-59AE-DCF3-5DDAD10E9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C95CA-22FE-4F19-857A-3C3789051467}" type="datetimeFigureOut">
              <a:rPr lang="fr-BI" smtClean="0"/>
              <a:t>13/02/2024</a:t>
            </a:fld>
            <a:endParaRPr lang="fr-BI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3C0AA74-2219-74EF-96DF-27DCC84D4B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I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57A03E3-DCE8-52EF-4812-C53B20556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08341-EEB1-4FC5-BE0B-D1009DE82167}" type="slidenum">
              <a:rPr lang="fr-BI" smtClean="0"/>
              <a:t>‹N°›</a:t>
            </a:fld>
            <a:endParaRPr lang="fr-BI"/>
          </a:p>
        </p:txBody>
      </p:sp>
    </p:spTree>
    <p:extLst>
      <p:ext uri="{BB962C8B-B14F-4D97-AF65-F5344CB8AC3E}">
        <p14:creationId xmlns:p14="http://schemas.microsoft.com/office/powerpoint/2010/main" val="3912309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B3920A13-21A5-E61E-87CB-9880146998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BI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605436C-2597-5BBD-1444-79F0388338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I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F6FDEFB-20D7-3B2D-08C6-3C524FE94E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4C95CA-22FE-4F19-857A-3C3789051467}" type="datetimeFigureOut">
              <a:rPr lang="fr-BI" smtClean="0"/>
              <a:t>13/02/2024</a:t>
            </a:fld>
            <a:endParaRPr lang="fr-BI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4E1C558-EEC8-24B1-0815-A7B80D317F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I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99F05BD-544D-EE2D-D2EB-49C5DC9438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008341-EEB1-4FC5-BE0B-D1009DE82167}" type="slidenum">
              <a:rPr lang="fr-BI" smtClean="0"/>
              <a:t>‹N°›</a:t>
            </a:fld>
            <a:endParaRPr lang="fr-BI"/>
          </a:p>
        </p:txBody>
      </p:sp>
    </p:spTree>
    <p:extLst>
      <p:ext uri="{BB962C8B-B14F-4D97-AF65-F5344CB8AC3E}">
        <p14:creationId xmlns:p14="http://schemas.microsoft.com/office/powerpoint/2010/main" val="3497799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B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3B5B9CE-EBB5-08F5-B0BD-67361D2655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2920" y="755491"/>
            <a:ext cx="7166610" cy="626427"/>
          </a:xfrm>
        </p:spPr>
        <p:txBody>
          <a:bodyPr>
            <a:normAutofit fontScale="90000"/>
          </a:bodyPr>
          <a:lstStyle/>
          <a:p>
            <a:r>
              <a:rPr lang="fr-FR" b="1" dirty="0">
                <a:solidFill>
                  <a:srgbClr val="00B0F0"/>
                </a:solidFill>
              </a:rPr>
              <a:t>Evolution des volontaires </a:t>
            </a:r>
            <a:endParaRPr lang="fr-BI" b="1" dirty="0">
              <a:solidFill>
                <a:srgbClr val="00B0F0"/>
              </a:solidFill>
            </a:endParaRPr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391173DA-8973-A61F-F699-B72138D2FC29}"/>
              </a:ext>
            </a:extLst>
          </p:cNvPr>
          <p:cNvGraphicFramePr>
            <a:graphicFrameLocks noGrp="1"/>
          </p:cNvGraphicFramePr>
          <p:nvPr/>
        </p:nvGraphicFramePr>
        <p:xfrm>
          <a:off x="468630" y="1920240"/>
          <a:ext cx="4549139" cy="3392805"/>
        </p:xfrm>
        <a:graphic>
          <a:graphicData uri="http://schemas.openxmlformats.org/drawingml/2006/table">
            <a:tbl>
              <a:tblPr>
                <a:tableStyleId>{00A15C55-8517-42AA-B614-E9B94910E393}</a:tableStyleId>
              </a:tblPr>
              <a:tblGrid>
                <a:gridCol w="933158">
                  <a:extLst>
                    <a:ext uri="{9D8B030D-6E8A-4147-A177-3AD203B41FA5}">
                      <a16:colId xmlns:a16="http://schemas.microsoft.com/office/drawing/2014/main" val="1356013148"/>
                    </a:ext>
                  </a:extLst>
                </a:gridCol>
                <a:gridCol w="1205327">
                  <a:extLst>
                    <a:ext uri="{9D8B030D-6E8A-4147-A177-3AD203B41FA5}">
                      <a16:colId xmlns:a16="http://schemas.microsoft.com/office/drawing/2014/main" val="36290557"/>
                    </a:ext>
                  </a:extLst>
                </a:gridCol>
                <a:gridCol w="1205327">
                  <a:extLst>
                    <a:ext uri="{9D8B030D-6E8A-4147-A177-3AD203B41FA5}">
                      <a16:colId xmlns:a16="http://schemas.microsoft.com/office/drawing/2014/main" val="375153490"/>
                    </a:ext>
                  </a:extLst>
                </a:gridCol>
                <a:gridCol w="1205327">
                  <a:extLst>
                    <a:ext uri="{9D8B030D-6E8A-4147-A177-3AD203B41FA5}">
                      <a16:colId xmlns:a16="http://schemas.microsoft.com/office/drawing/2014/main" val="1259841322"/>
                    </a:ext>
                  </a:extLst>
                </a:gridCol>
              </a:tblGrid>
              <a:tr h="369570">
                <a:tc gridSpan="4">
                  <a:txBody>
                    <a:bodyPr/>
                    <a:lstStyle/>
                    <a:p>
                      <a:pPr algn="l" fontAlgn="b"/>
                      <a:endParaRPr lang="fr-FR" sz="2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B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B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B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9383255"/>
                  </a:ext>
                </a:extLst>
              </a:tr>
              <a:tr h="369570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 dirty="0">
                          <a:solidFill>
                            <a:srgbClr val="00B0F0"/>
                          </a:solidFill>
                          <a:effectLst/>
                        </a:rPr>
                        <a:t>Année</a:t>
                      </a:r>
                      <a:endParaRPr lang="fr-FR" sz="1800" b="1" i="0" u="none" strike="noStrike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 dirty="0">
                          <a:effectLst/>
                        </a:rPr>
                        <a:t>Adultes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 dirty="0">
                          <a:effectLst/>
                        </a:rPr>
                        <a:t>Jeunes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 dirty="0">
                          <a:effectLst/>
                        </a:rPr>
                        <a:t>TOTAL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8105599"/>
                  </a:ext>
                </a:extLst>
              </a:tr>
              <a:tr h="369570">
                <a:tc>
                  <a:txBody>
                    <a:bodyPr/>
                    <a:lstStyle/>
                    <a:p>
                      <a:pPr algn="l" fontAlgn="b"/>
                      <a:r>
                        <a:rPr lang="fr-BI" sz="1800" u="none" strike="noStrike" dirty="0">
                          <a:solidFill>
                            <a:srgbClr val="00B0F0"/>
                          </a:solidFill>
                          <a:effectLst/>
                        </a:rPr>
                        <a:t>   2 017 </a:t>
                      </a:r>
                      <a:endParaRPr lang="fr-BI" sz="1800" b="1" i="0" u="none" strike="noStrike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I" sz="1800" u="none" strike="noStrike" dirty="0">
                          <a:effectLst/>
                        </a:rPr>
                        <a:t>307547</a:t>
                      </a:r>
                      <a:endParaRPr lang="fr-BI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I" sz="1800" u="none" strike="noStrike" dirty="0">
                          <a:effectLst/>
                        </a:rPr>
                        <a:t>112858</a:t>
                      </a:r>
                      <a:endParaRPr lang="fr-BI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I" sz="1800" u="none" strike="noStrike" dirty="0">
                          <a:solidFill>
                            <a:srgbClr val="00B0F0"/>
                          </a:solidFill>
                          <a:effectLst/>
                        </a:rPr>
                        <a:t>420 405 </a:t>
                      </a:r>
                      <a:endParaRPr lang="fr-BI" sz="1800" b="1" i="0" u="none" strike="noStrike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648554"/>
                  </a:ext>
                </a:extLst>
              </a:tr>
              <a:tr h="369570">
                <a:tc>
                  <a:txBody>
                    <a:bodyPr/>
                    <a:lstStyle/>
                    <a:p>
                      <a:pPr algn="l" fontAlgn="b"/>
                      <a:r>
                        <a:rPr lang="fr-BI" sz="1800" u="none" strike="noStrike" dirty="0">
                          <a:solidFill>
                            <a:srgbClr val="00B0F0"/>
                          </a:solidFill>
                          <a:effectLst/>
                        </a:rPr>
                        <a:t>   2 018 </a:t>
                      </a:r>
                      <a:endParaRPr lang="fr-BI" sz="1800" b="1" i="0" u="none" strike="noStrike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I" sz="1800" u="none" strike="noStrike" dirty="0">
                          <a:effectLst/>
                        </a:rPr>
                        <a:t>341464</a:t>
                      </a:r>
                      <a:endParaRPr lang="fr-BI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I" sz="1800" u="none" strike="noStrike" dirty="0">
                          <a:effectLst/>
                        </a:rPr>
                        <a:t>193795</a:t>
                      </a:r>
                      <a:endParaRPr lang="fr-BI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I" sz="1800" u="none" strike="noStrike" dirty="0">
                          <a:solidFill>
                            <a:srgbClr val="00B0F0"/>
                          </a:solidFill>
                          <a:effectLst/>
                        </a:rPr>
                        <a:t>491 433 </a:t>
                      </a:r>
                      <a:endParaRPr lang="fr-BI" sz="1800" b="1" i="0" u="none" strike="noStrike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13468"/>
                  </a:ext>
                </a:extLst>
              </a:tr>
              <a:tr h="369570">
                <a:tc>
                  <a:txBody>
                    <a:bodyPr/>
                    <a:lstStyle/>
                    <a:p>
                      <a:pPr algn="l" fontAlgn="b"/>
                      <a:r>
                        <a:rPr lang="fr-BI" sz="1800" u="none" strike="noStrike" dirty="0">
                          <a:solidFill>
                            <a:srgbClr val="00B0F0"/>
                          </a:solidFill>
                          <a:effectLst/>
                        </a:rPr>
                        <a:t>   2 019 </a:t>
                      </a:r>
                      <a:endParaRPr lang="fr-BI" sz="1800" b="1" i="0" u="none" strike="noStrike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I" sz="1800" u="none" strike="noStrike" dirty="0">
                          <a:effectLst/>
                        </a:rPr>
                        <a:t>341464</a:t>
                      </a:r>
                      <a:endParaRPr lang="fr-BI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I" sz="1800" u="none" strike="noStrike" dirty="0">
                          <a:effectLst/>
                        </a:rPr>
                        <a:t>193795</a:t>
                      </a:r>
                      <a:endParaRPr lang="fr-BI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I" sz="1800" u="none" strike="noStrike" dirty="0">
                          <a:solidFill>
                            <a:srgbClr val="00B0F0"/>
                          </a:solidFill>
                          <a:effectLst/>
                        </a:rPr>
                        <a:t>535 259 </a:t>
                      </a:r>
                      <a:endParaRPr lang="fr-BI" sz="1800" b="1" i="0" u="none" strike="noStrike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5065296"/>
                  </a:ext>
                </a:extLst>
              </a:tr>
              <a:tr h="369570">
                <a:tc>
                  <a:txBody>
                    <a:bodyPr/>
                    <a:lstStyle/>
                    <a:p>
                      <a:pPr algn="l" fontAlgn="b"/>
                      <a:r>
                        <a:rPr lang="fr-BI" sz="1800" u="none" strike="noStrike" dirty="0">
                          <a:solidFill>
                            <a:srgbClr val="00B0F0"/>
                          </a:solidFill>
                          <a:effectLst/>
                        </a:rPr>
                        <a:t>   2 020 </a:t>
                      </a:r>
                      <a:endParaRPr lang="fr-BI" sz="1800" b="1" i="0" u="none" strike="noStrike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I" sz="1800" u="none" strike="noStrike" dirty="0">
                          <a:effectLst/>
                        </a:rPr>
                        <a:t>354 544</a:t>
                      </a:r>
                      <a:endParaRPr lang="fr-BI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I" sz="1800" u="none" strike="noStrike" dirty="0">
                          <a:effectLst/>
                        </a:rPr>
                        <a:t>205 380</a:t>
                      </a:r>
                      <a:endParaRPr lang="fr-BI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I" sz="1800" u="none" strike="noStrike" dirty="0">
                          <a:solidFill>
                            <a:srgbClr val="00B0F0"/>
                          </a:solidFill>
                          <a:effectLst/>
                        </a:rPr>
                        <a:t>559 924</a:t>
                      </a:r>
                      <a:endParaRPr lang="fr-BI" sz="1800" b="1" i="0" u="none" strike="noStrike" dirty="0">
                        <a:solidFill>
                          <a:srgbClr val="00B0F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2214601"/>
                  </a:ext>
                </a:extLst>
              </a:tr>
              <a:tr h="369570">
                <a:tc>
                  <a:txBody>
                    <a:bodyPr/>
                    <a:lstStyle/>
                    <a:p>
                      <a:pPr algn="l" fontAlgn="b"/>
                      <a:r>
                        <a:rPr lang="fr-BI" sz="1800" u="none" strike="noStrike" dirty="0">
                          <a:solidFill>
                            <a:srgbClr val="00B0F0"/>
                          </a:solidFill>
                          <a:effectLst/>
                        </a:rPr>
                        <a:t>   2 021 </a:t>
                      </a:r>
                      <a:endParaRPr lang="fr-BI" sz="1800" b="1" i="0" u="none" strike="noStrike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I" sz="1800" u="none" strike="noStrike" dirty="0">
                          <a:effectLst/>
                        </a:rPr>
                        <a:t>328518</a:t>
                      </a:r>
                      <a:endParaRPr lang="fr-BI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I" sz="1800" u="none" strike="noStrike" dirty="0">
                          <a:effectLst/>
                        </a:rPr>
                        <a:t>175923</a:t>
                      </a:r>
                      <a:endParaRPr lang="fr-BI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I" sz="1800" u="none" strike="noStrike" dirty="0">
                          <a:solidFill>
                            <a:srgbClr val="00B0F0"/>
                          </a:solidFill>
                          <a:effectLst/>
                        </a:rPr>
                        <a:t>504441</a:t>
                      </a:r>
                      <a:endParaRPr lang="fr-BI" sz="1800" b="1" i="0" u="none" strike="noStrike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8277525"/>
                  </a:ext>
                </a:extLst>
              </a:tr>
              <a:tr h="369570">
                <a:tc>
                  <a:txBody>
                    <a:bodyPr/>
                    <a:lstStyle/>
                    <a:p>
                      <a:pPr algn="l" fontAlgn="b"/>
                      <a:r>
                        <a:rPr lang="fr-BI" sz="1800" u="none" strike="noStrike" dirty="0">
                          <a:solidFill>
                            <a:srgbClr val="00B0F0"/>
                          </a:solidFill>
                          <a:effectLst/>
                        </a:rPr>
                        <a:t>   2 022 </a:t>
                      </a:r>
                      <a:endParaRPr lang="fr-BI" sz="1800" b="1" i="0" u="none" strike="noStrike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I" sz="1800" u="none" strike="noStrike" dirty="0">
                          <a:effectLst/>
                        </a:rPr>
                        <a:t>190 048 </a:t>
                      </a:r>
                      <a:endParaRPr lang="fr-BI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I" sz="1800" u="none" strike="noStrike" dirty="0">
                          <a:effectLst/>
                        </a:rPr>
                        <a:t>370 036 </a:t>
                      </a:r>
                      <a:endParaRPr lang="fr-BI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I" sz="1800" u="none" strike="noStrike" dirty="0">
                          <a:solidFill>
                            <a:srgbClr val="00B0F0"/>
                          </a:solidFill>
                          <a:effectLst/>
                        </a:rPr>
                        <a:t>560 084 </a:t>
                      </a:r>
                      <a:endParaRPr lang="fr-BI" sz="1800" b="1" i="0" u="none" strike="noStrike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5553414"/>
                  </a:ext>
                </a:extLst>
              </a:tr>
              <a:tr h="369570">
                <a:tc>
                  <a:txBody>
                    <a:bodyPr/>
                    <a:lstStyle/>
                    <a:p>
                      <a:pPr algn="l" fontAlgn="b"/>
                      <a:r>
                        <a:rPr lang="fr-BI" sz="1800" u="none" strike="noStrike" dirty="0">
                          <a:solidFill>
                            <a:srgbClr val="00B0F0"/>
                          </a:solidFill>
                          <a:effectLst/>
                        </a:rPr>
                        <a:t>   2 023 </a:t>
                      </a:r>
                      <a:endParaRPr lang="fr-BI" sz="1800" b="1" i="0" u="none" strike="noStrike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I" sz="1800" u="none" strike="noStrike" dirty="0">
                          <a:effectLst/>
                        </a:rPr>
                        <a:t>256 454 </a:t>
                      </a:r>
                      <a:endParaRPr lang="fr-BI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I" sz="1800" u="none" strike="noStrike" dirty="0">
                          <a:effectLst/>
                        </a:rPr>
                        <a:t>354 717 </a:t>
                      </a:r>
                      <a:endParaRPr lang="fr-BI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I" sz="1800" u="none" strike="noStrike" dirty="0">
                          <a:solidFill>
                            <a:srgbClr val="00B0F0"/>
                          </a:solidFill>
                          <a:effectLst/>
                        </a:rPr>
                        <a:t> </a:t>
                      </a:r>
                      <a:r>
                        <a:rPr lang="fr-FR" sz="1800" u="none" strike="noStrike" dirty="0">
                          <a:solidFill>
                            <a:srgbClr val="00B0F0"/>
                          </a:solidFill>
                          <a:effectLst/>
                        </a:rPr>
                        <a:t>6</a:t>
                      </a:r>
                      <a:r>
                        <a:rPr lang="fr-BI" sz="1800" u="none" strike="noStrike" dirty="0">
                          <a:solidFill>
                            <a:srgbClr val="00B0F0"/>
                          </a:solidFill>
                          <a:effectLst/>
                        </a:rPr>
                        <a:t>11 171 </a:t>
                      </a:r>
                      <a:endParaRPr lang="fr-BI" sz="1800" b="1" i="0" u="none" strike="noStrike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0897684"/>
                  </a:ext>
                </a:extLst>
              </a:tr>
            </a:tbl>
          </a:graphicData>
        </a:graphic>
      </p:graphicFrame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6E934131-3256-B0A4-3CFB-12DB1C41FEC8}"/>
              </a:ext>
            </a:extLst>
          </p:cNvPr>
          <p:cNvCxnSpPr/>
          <p:nvPr/>
        </p:nvCxnSpPr>
        <p:spPr>
          <a:xfrm>
            <a:off x="5772150" y="1451610"/>
            <a:ext cx="0" cy="48120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Graphique 9">
            <a:extLst>
              <a:ext uri="{FF2B5EF4-FFF2-40B4-BE49-F238E27FC236}">
                <a16:creationId xmlns:a16="http://schemas.microsoft.com/office/drawing/2014/main" id="{D84A88F7-F0F8-D3AF-07FC-87093AE302F8}"/>
              </a:ext>
            </a:extLst>
          </p:cNvPr>
          <p:cNvGraphicFramePr>
            <a:graphicFrameLocks/>
          </p:cNvGraphicFramePr>
          <p:nvPr/>
        </p:nvGraphicFramePr>
        <p:xfrm>
          <a:off x="6183629" y="755491"/>
          <a:ext cx="5612129" cy="55081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Flèche : droite 10">
            <a:extLst>
              <a:ext uri="{FF2B5EF4-FFF2-40B4-BE49-F238E27FC236}">
                <a16:creationId xmlns:a16="http://schemas.microsoft.com/office/drawing/2014/main" id="{0935539D-1B7B-2F2D-1817-5563A288A671}"/>
              </a:ext>
            </a:extLst>
          </p:cNvPr>
          <p:cNvSpPr/>
          <p:nvPr/>
        </p:nvSpPr>
        <p:spPr>
          <a:xfrm>
            <a:off x="5086359" y="3509565"/>
            <a:ext cx="674360" cy="626426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I" dirty="0"/>
          </a:p>
        </p:txBody>
      </p:sp>
    </p:spTree>
    <p:extLst>
      <p:ext uri="{BB962C8B-B14F-4D97-AF65-F5344CB8AC3E}">
        <p14:creationId xmlns:p14="http://schemas.microsoft.com/office/powerpoint/2010/main" val="63979549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70</Words>
  <Application>Microsoft Office PowerPoint</Application>
  <PresentationFormat>Grand écran</PresentationFormat>
  <Paragraphs>40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Thème Office</vt:lpstr>
      <vt:lpstr>Evolution des volontaires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Evolution des volontaires </dc:title>
  <dc:creator>Léopold GIRUKWAYO</dc:creator>
  <cp:lastModifiedBy>Léopold GIRUKWAYO</cp:lastModifiedBy>
  <cp:revision>1</cp:revision>
  <dcterms:created xsi:type="dcterms:W3CDTF">2024-02-13T13:45:51Z</dcterms:created>
  <dcterms:modified xsi:type="dcterms:W3CDTF">2024-02-13T13:47:30Z</dcterms:modified>
</cp:coreProperties>
</file>